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0" r:id="rId3"/>
    <p:sldId id="330" r:id="rId4"/>
    <p:sldId id="329" r:id="rId5"/>
    <p:sldId id="297" r:id="rId6"/>
    <p:sldId id="282" r:id="rId7"/>
    <p:sldId id="275" r:id="rId8"/>
    <p:sldId id="277" r:id="rId9"/>
    <p:sldId id="276" r:id="rId10"/>
    <p:sldId id="294" r:id="rId11"/>
    <p:sldId id="311" r:id="rId12"/>
    <p:sldId id="312" r:id="rId13"/>
    <p:sldId id="313" r:id="rId14"/>
    <p:sldId id="296" r:id="rId15"/>
    <p:sldId id="314" r:id="rId16"/>
    <p:sldId id="295" r:id="rId17"/>
    <p:sldId id="315" r:id="rId18"/>
    <p:sldId id="316" r:id="rId19"/>
    <p:sldId id="317" r:id="rId20"/>
    <p:sldId id="319" r:id="rId21"/>
    <p:sldId id="299" r:id="rId22"/>
    <p:sldId id="301" r:id="rId23"/>
    <p:sldId id="331" r:id="rId24"/>
    <p:sldId id="332" r:id="rId25"/>
    <p:sldId id="318" r:id="rId26"/>
    <p:sldId id="302" r:id="rId27"/>
    <p:sldId id="334" r:id="rId28"/>
    <p:sldId id="309" r:id="rId29"/>
    <p:sldId id="288" r:id="rId30"/>
    <p:sldId id="333" r:id="rId31"/>
    <p:sldId id="273" r:id="rId32"/>
    <p:sldId id="335" r:id="rId33"/>
    <p:sldId id="305" r:id="rId34"/>
    <p:sldId id="272" r:id="rId35"/>
    <p:sldId id="270" r:id="rId36"/>
    <p:sldId id="286" r:id="rId37"/>
    <p:sldId id="271" r:id="rId38"/>
    <p:sldId id="268" r:id="rId39"/>
    <p:sldId id="269" r:id="rId40"/>
    <p:sldId id="266" r:id="rId41"/>
    <p:sldId id="336" r:id="rId42"/>
    <p:sldId id="258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5" autoAdjust="0"/>
    <p:restoredTop sz="94662" autoAdjust="0"/>
  </p:normalViewPr>
  <p:slideViewPr>
    <p:cSldViewPr>
      <p:cViewPr varScale="1">
        <p:scale>
          <a:sx n="107" d="100"/>
          <a:sy n="107" d="100"/>
        </p:scale>
        <p:origin x="-17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51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052736"/>
            <a:ext cx="7128792" cy="122413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500" b="1" dirty="0">
                <a:latin typeface="Arial Black" panose="020B0A04020102020204" pitchFamily="34" charset="0"/>
                <a:cs typeface="Arial" pitchFamily="34" charset="0"/>
              </a:rPr>
              <a:t>Муниципальное </a:t>
            </a:r>
            <a:r>
              <a:rPr lang="ru-RU" sz="1500" b="1" dirty="0" smtClean="0">
                <a:latin typeface="Arial Black" panose="020B0A04020102020204" pitchFamily="34" charset="0"/>
                <a:cs typeface="Arial" pitchFamily="34" charset="0"/>
              </a:rPr>
              <a:t/>
            </a:r>
            <a:br>
              <a:rPr lang="ru-RU" sz="1500" b="1" dirty="0" smtClean="0">
                <a:latin typeface="Arial Black" panose="020B0A04020102020204" pitchFamily="34" charset="0"/>
                <a:cs typeface="Arial" pitchFamily="34" charset="0"/>
              </a:rPr>
            </a:br>
            <a:r>
              <a:rPr lang="ru-RU" sz="1500" b="1" dirty="0" smtClean="0">
                <a:latin typeface="Arial Black" panose="020B0A04020102020204" pitchFamily="34" charset="0"/>
                <a:cs typeface="Arial" pitchFamily="34" charset="0"/>
              </a:rPr>
              <a:t>общеобразовательное учреждение</a:t>
            </a:r>
            <a:br>
              <a:rPr lang="ru-RU" sz="1500" b="1" dirty="0" smtClean="0">
                <a:latin typeface="Arial Black" panose="020B0A04020102020204" pitchFamily="34" charset="0"/>
                <a:cs typeface="Arial" pitchFamily="34" charset="0"/>
              </a:rPr>
            </a:br>
            <a:r>
              <a:rPr lang="ru-RU" sz="1500" b="1" dirty="0" smtClean="0">
                <a:latin typeface="Arial Black" panose="020B0A04020102020204" pitchFamily="34" charset="0"/>
                <a:cs typeface="Arial" pitchFamily="34" charset="0"/>
              </a:rPr>
              <a:t>"</a:t>
            </a:r>
            <a:r>
              <a:rPr lang="ru-RU" sz="1500" b="1" dirty="0">
                <a:latin typeface="Arial Black" panose="020B0A04020102020204" pitchFamily="34" charset="0"/>
                <a:cs typeface="Arial" pitchFamily="34" charset="0"/>
              </a:rPr>
              <a:t>Средняя </a:t>
            </a:r>
            <a:r>
              <a:rPr lang="ru-RU" sz="1500" b="1" dirty="0" smtClean="0">
                <a:latin typeface="Arial Black" panose="020B0A04020102020204" pitchFamily="34" charset="0"/>
                <a:cs typeface="Arial" pitchFamily="34" charset="0"/>
              </a:rPr>
              <a:t>общеобразовательная </a:t>
            </a:r>
            <a:r>
              <a:rPr lang="ru-RU" sz="1500" b="1" dirty="0">
                <a:latin typeface="Arial Black" panose="020B0A04020102020204" pitchFamily="34" charset="0"/>
                <a:cs typeface="Arial" pitchFamily="34" charset="0"/>
              </a:rPr>
              <a:t>школа № </a:t>
            </a:r>
            <a:r>
              <a:rPr lang="ru-RU" sz="1500" b="1" dirty="0" smtClean="0">
                <a:latin typeface="Arial Black" panose="020B0A04020102020204" pitchFamily="34" charset="0"/>
                <a:cs typeface="Arial" pitchFamily="34" charset="0"/>
              </a:rPr>
              <a:t>1 </a:t>
            </a:r>
            <a:r>
              <a:rPr lang="ru-RU" sz="1500" b="1" dirty="0">
                <a:latin typeface="Arial Black" panose="020B0A04020102020204" pitchFamily="34" charset="0"/>
                <a:cs typeface="Arial" pitchFamily="34" charset="0"/>
              </a:rPr>
              <a:t>им. Героя Советского </a:t>
            </a:r>
            <a:r>
              <a:rPr lang="ru-RU" sz="1500" b="1">
                <a:latin typeface="Arial Black" panose="020B0A04020102020204" pitchFamily="34" charset="0"/>
                <a:cs typeface="Arial" pitchFamily="34" charset="0"/>
              </a:rPr>
              <a:t>Союза </a:t>
            </a:r>
            <a:r>
              <a:rPr lang="ru-RU" sz="1500" b="1" smtClean="0">
                <a:latin typeface="Arial Black" panose="020B0A04020102020204" pitchFamily="34" charset="0"/>
                <a:cs typeface="Arial" pitchFamily="34" charset="0"/>
              </a:rPr>
              <a:t/>
            </a:r>
            <a:br>
              <a:rPr lang="ru-RU" sz="1500" b="1" smtClean="0">
                <a:latin typeface="Arial Black" panose="020B0A04020102020204" pitchFamily="34" charset="0"/>
                <a:cs typeface="Arial" pitchFamily="34" charset="0"/>
              </a:rPr>
            </a:br>
            <a:r>
              <a:rPr lang="ru-RU" sz="1500" b="1" smtClean="0">
                <a:latin typeface="Arial Black" panose="020B0A04020102020204" pitchFamily="34" charset="0"/>
                <a:cs typeface="Arial" pitchFamily="34" charset="0"/>
              </a:rPr>
              <a:t>Н.П</a:t>
            </a:r>
            <a:r>
              <a:rPr lang="ru-RU" sz="1500" b="1" dirty="0">
                <a:latin typeface="Arial Black" panose="020B0A04020102020204" pitchFamily="34" charset="0"/>
                <a:cs typeface="Arial" pitchFamily="34" charset="0"/>
              </a:rPr>
              <a:t>. Фёдорова"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573016"/>
            <a:ext cx="7416824" cy="2088232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800" b="1" i="0" dirty="0" smtClean="0">
                <a:solidFill>
                  <a:schemeClr val="tx1"/>
                </a:solidFill>
              </a:rPr>
              <a:t>Участники конкурса (смешанная группа):</a:t>
            </a:r>
            <a:endParaRPr lang="ru-RU" sz="1800" i="0" dirty="0">
              <a:solidFill>
                <a:schemeClr val="tx1"/>
              </a:solidFill>
            </a:endParaRPr>
          </a:p>
          <a:p>
            <a:r>
              <a:rPr lang="ru-RU" sz="1600" b="1" i="0" dirty="0" smtClean="0">
                <a:solidFill>
                  <a:schemeClr val="tx1"/>
                </a:solidFill>
              </a:rPr>
              <a:t>1. Самойлова Мария – учащаяся МОУ СОШ №1;</a:t>
            </a:r>
          </a:p>
          <a:p>
            <a:r>
              <a:rPr lang="ru-RU" sz="1600" b="1" i="0" dirty="0" smtClean="0">
                <a:solidFill>
                  <a:schemeClr val="tx1"/>
                </a:solidFill>
              </a:rPr>
              <a:t>2. </a:t>
            </a:r>
            <a:r>
              <a:rPr lang="ru-RU" sz="1600" b="1" i="0" dirty="0">
                <a:solidFill>
                  <a:schemeClr val="tx1"/>
                </a:solidFill>
              </a:rPr>
              <a:t>Бердникова Екатерина – учащаяся МОУ СОШ №1</a:t>
            </a:r>
            <a:r>
              <a:rPr lang="ru-RU" sz="1600" b="1" i="0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1600" b="1" i="0" dirty="0" smtClean="0">
                <a:solidFill>
                  <a:schemeClr val="tx1"/>
                </a:solidFill>
              </a:rPr>
              <a:t>3. </a:t>
            </a:r>
            <a:r>
              <a:rPr lang="ru-RU" sz="1600" b="1" i="0" dirty="0" err="1" smtClean="0">
                <a:solidFill>
                  <a:schemeClr val="tx1"/>
                </a:solidFill>
              </a:rPr>
              <a:t>Аксюткина</a:t>
            </a:r>
            <a:r>
              <a:rPr lang="ru-RU" sz="1600" b="1" i="0" dirty="0" smtClean="0">
                <a:solidFill>
                  <a:schemeClr val="tx1"/>
                </a:solidFill>
              </a:rPr>
              <a:t> Татьяна Викторовна – педагог дополнительного образования.</a:t>
            </a:r>
            <a:endParaRPr lang="ru-RU" sz="1600" i="0" dirty="0" smtClean="0">
              <a:solidFill>
                <a:schemeClr val="tx1"/>
              </a:solidFill>
            </a:endParaRPr>
          </a:p>
          <a:p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67" t="28024" r="31128" b="22292"/>
          <a:stretch/>
        </p:blipFill>
        <p:spPr bwMode="auto">
          <a:xfrm>
            <a:off x="8676456" y="5071118"/>
            <a:ext cx="2675161" cy="1814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2132857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latin typeface="Arial Black" pitchFamily="34" charset="0"/>
              </a:rPr>
              <a:t>«По страницам школьной летописи»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86536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7607" y="5302324"/>
            <a:ext cx="38164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Бередников</a:t>
            </a:r>
            <a:r>
              <a:rPr lang="ru-RU" sz="17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Николай Иванович</a:t>
            </a:r>
            <a:endParaRPr lang="ru-RU" sz="17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648" y="1196751"/>
            <a:ext cx="6277212" cy="449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392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7607" y="5302324"/>
            <a:ext cx="38164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Бередников</a:t>
            </a:r>
            <a:r>
              <a:rPr lang="ru-RU" sz="17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Николай Иванович</a:t>
            </a:r>
            <a:endParaRPr lang="ru-RU" sz="17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5113" y="1203325"/>
            <a:ext cx="6072187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35112" y="5017530"/>
            <a:ext cx="59892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8D878B">
                    <a:lumMod val="20000"/>
                    <a:lumOff val="80000"/>
                  </a:srgbClr>
                </a:solidFill>
              </a:rPr>
              <a:t>Современный </a:t>
            </a:r>
            <a:r>
              <a:rPr lang="ru-RU" sz="3200" b="1" dirty="0">
                <a:solidFill>
                  <a:srgbClr val="8D878B">
                    <a:lumMod val="20000"/>
                    <a:lumOff val="80000"/>
                  </a:srgbClr>
                </a:solidFill>
              </a:rPr>
              <a:t>вид школы</a:t>
            </a:r>
          </a:p>
        </p:txBody>
      </p:sp>
    </p:spTree>
    <p:extLst>
      <p:ext uri="{BB962C8B-B14F-4D97-AF65-F5344CB8AC3E}">
        <p14:creationId xmlns:p14="http://schemas.microsoft.com/office/powerpoint/2010/main" val="2351064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1052736"/>
            <a:ext cx="3653205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67607" y="5302324"/>
            <a:ext cx="38164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Бередников</a:t>
            </a:r>
            <a:r>
              <a:rPr lang="ru-RU" sz="17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Николай Иванович</a:t>
            </a:r>
            <a:endParaRPr lang="ru-RU" sz="17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367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443808" y="871872"/>
            <a:ext cx="4176464" cy="55699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31640" y="1196752"/>
            <a:ext cx="6400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Выпуски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7599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6912768" cy="4763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018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80" t="9933" r="4013" b="15529"/>
          <a:stretch/>
        </p:blipFill>
        <p:spPr bwMode="auto">
          <a:xfrm>
            <a:off x="1331640" y="1247894"/>
            <a:ext cx="6408712" cy="4347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2971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4195763" cy="30495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5100058" y="2550209"/>
            <a:ext cx="2736303" cy="36484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38627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93" r="13516" b="7683"/>
          <a:stretch/>
        </p:blipFill>
        <p:spPr bwMode="auto">
          <a:xfrm>
            <a:off x="971600" y="1052736"/>
            <a:ext cx="3617923" cy="4781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052736"/>
            <a:ext cx="3600400" cy="48005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430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7056784" cy="64807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 err="1" smtClean="0"/>
              <a:t>Кострова</a:t>
            </a:r>
            <a:r>
              <a:rPr lang="ru-RU" sz="2400" b="1" dirty="0" smtClean="0"/>
              <a:t> Мария Александровна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204864"/>
            <a:ext cx="5400600" cy="3425553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/>
              <a:t>Директор Тихвинской школы № 1 </a:t>
            </a:r>
          </a:p>
          <a:p>
            <a:pPr indent="0" algn="ctr">
              <a:buNone/>
            </a:pPr>
            <a:r>
              <a:rPr lang="ru-RU" sz="1600" b="1" dirty="0" smtClean="0"/>
              <a:t>(1942-1957). </a:t>
            </a:r>
          </a:p>
          <a:p>
            <a:pPr algn="ctr"/>
            <a:r>
              <a:rPr lang="ru-RU" sz="1600" b="1" dirty="0" smtClean="0"/>
              <a:t>Заслуженный учитель РСФСР. </a:t>
            </a:r>
          </a:p>
          <a:p>
            <a:pPr algn="ctr"/>
            <a:r>
              <a:rPr lang="ru-RU" sz="1600" b="1" dirty="0" smtClean="0"/>
              <a:t>Свою педагогическую деятельность начала как учитель начальной школы, после окончания Московского педагогического института иностранных языков преподавала немецкий язык, за успешную педагогическую деятельность награждена орденом Ленина.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2259881"/>
            <a:ext cx="2304256" cy="33762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091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un9-86.userapi.com/impg/1QY5S-Va9X61YDZ6HKO5Vo7RxkBKUsQ-2Nogkw/T5qUgLzkzqw.jpg?size=1280x960&amp;quality=95&amp;sign=102756cb3701ee5bf714d2b0b24ba819&amp;type=album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159732" y="1016732"/>
            <a:ext cx="4824536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6627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un9-74.userapi.com/impg/INDVw3UTYQ0hUoKIB4s6gAkVcyXrm8YFf5syFg/bvfF4J-6pKs.jpg?size=1280x960&amp;quality=95&amp;sign=96b438e6c6268ead4e42b70bb4e5a26d&amp;type=album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5" y="1124744"/>
            <a:ext cx="5994548" cy="4531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45173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un9-22.userapi.com/impg/G2SRocNlwyBRie9hpL8SZ5iIglbDw5nDAOQnkg/oDHM6VxAbko.jpg?size=1280x960&amp;quality=95&amp;sign=346e71dba746a21770a545f0220546a9&amp;type=album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5" y="1124744"/>
            <a:ext cx="5994548" cy="4531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26967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295400"/>
            <a:ext cx="6984776" cy="685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b="1" dirty="0" smtClean="0"/>
              <a:t>Пугачев Иван Павлович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348880"/>
            <a:ext cx="4824536" cy="312000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/>
              <a:t>Директор Тихвинской школы №1 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ru-RU" b="1" dirty="0" smtClean="0"/>
              <a:t>(1935-1938);</a:t>
            </a:r>
          </a:p>
          <a:p>
            <a:pPr algn="ctr">
              <a:lnSpc>
                <a:spcPct val="100000"/>
              </a:lnSpc>
            </a:pPr>
            <a:r>
              <a:rPr lang="ru-RU" b="1" dirty="0" smtClean="0"/>
              <a:t>35 лет посветил педагогической деятельности  и работе в народном образовании</a:t>
            </a:r>
            <a:r>
              <a:rPr lang="ru-RU" b="1" dirty="0"/>
              <a:t>;</a:t>
            </a:r>
            <a:endParaRPr lang="ru-RU" b="1" dirty="0" smtClean="0"/>
          </a:p>
          <a:p>
            <a:pPr algn="ctr">
              <a:lnSpc>
                <a:spcPct val="100000"/>
              </a:lnSpc>
            </a:pPr>
            <a:r>
              <a:rPr lang="ru-RU" b="1" dirty="0" smtClean="0"/>
              <a:t>с 1957 – заведующий ГОРОНО, депутат Тихвинского городского Совета</a:t>
            </a:r>
            <a:r>
              <a:rPr lang="ru-RU" b="1" dirty="0"/>
              <a:t>;</a:t>
            </a:r>
            <a:endParaRPr lang="ru-RU" b="1" dirty="0" smtClean="0"/>
          </a:p>
          <a:p>
            <a:pPr algn="ctr">
              <a:lnSpc>
                <a:spcPct val="100000"/>
              </a:lnSpc>
            </a:pPr>
            <a:r>
              <a:rPr lang="ru-RU" b="1" dirty="0"/>
              <a:t>у</a:t>
            </a:r>
            <a:r>
              <a:rPr lang="ru-RU" b="1" dirty="0" smtClean="0"/>
              <a:t>частник Великой Отечественной войны, награжден Орденом </a:t>
            </a:r>
            <a:r>
              <a:rPr lang="ru-RU" b="1" dirty="0"/>
              <a:t>К</a:t>
            </a:r>
            <a:r>
              <a:rPr lang="ru-RU" b="1" dirty="0" smtClean="0"/>
              <a:t>расной </a:t>
            </a:r>
            <a:r>
              <a:rPr lang="ru-RU" b="1" dirty="0"/>
              <a:t>З</a:t>
            </a:r>
            <a:r>
              <a:rPr lang="ru-RU" b="1" dirty="0" smtClean="0"/>
              <a:t>везды.</a:t>
            </a:r>
            <a:endParaRPr lang="ru-RU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5138286" y="2646690"/>
            <a:ext cx="3534610" cy="2650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2323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295400"/>
            <a:ext cx="6984776" cy="685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b="1" dirty="0" smtClean="0"/>
              <a:t>Пугачева Мария Алексеевна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348880"/>
            <a:ext cx="4824536" cy="312000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/>
              <a:t>Директор Тихвинской школы №1 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ru-RU" b="1" dirty="0" smtClean="0"/>
              <a:t>(с 1938 года);</a:t>
            </a:r>
          </a:p>
          <a:p>
            <a:pPr algn="ctr">
              <a:lnSpc>
                <a:spcPct val="100000"/>
              </a:lnSpc>
            </a:pPr>
            <a:r>
              <a:rPr lang="ru-RU" b="1" dirty="0"/>
              <a:t>4</a:t>
            </a:r>
            <a:r>
              <a:rPr lang="ru-RU" b="1" dirty="0" smtClean="0"/>
              <a:t>5 лет посветила педагогической деятельности;</a:t>
            </a:r>
          </a:p>
          <a:p>
            <a:pPr algn="ctr">
              <a:lnSpc>
                <a:spcPct val="100000"/>
              </a:lnSpc>
            </a:pPr>
            <a:r>
              <a:rPr lang="ru-RU" b="1" dirty="0" smtClean="0"/>
              <a:t>участница Великой Отечественной войны 1941-1945 гг., 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ru-RU" b="1" dirty="0" smtClean="0"/>
              <a:t>награждена медалью «За победу над Германией в Великой Отечественной войне 1941-1945 гг.»</a:t>
            </a:r>
            <a:endParaRPr lang="ru-RU" b="1" dirty="0"/>
          </a:p>
        </p:txBody>
      </p:sp>
      <p:pic>
        <p:nvPicPr>
          <p:cNvPr id="6" name="Рисунок 5" descr="https://sun9-18.userapi.com/impg/A0_FouwaKkbhJn8EG5MwXYJffZqM510GeYQ9Aw/ZeBAQjvnmG0.jpg?size=810x1080&amp;quality=95&amp;sign=13278c76f579eca46f24dd80155ef211&amp;type=album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2204864"/>
            <a:ext cx="2448272" cy="32646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75069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9647" y="1124744"/>
            <a:ext cx="7008737" cy="685800"/>
          </a:xfrm>
          <a:solidFill>
            <a:schemeClr val="accent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Пугачев Михаил Иванович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204864"/>
            <a:ext cx="4464496" cy="367240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1900" b="1" dirty="0" smtClean="0"/>
              <a:t>Директор Тихвинской Средней школы №1 (1963-1985).</a:t>
            </a:r>
          </a:p>
          <a:p>
            <a:pPr algn="ctr"/>
            <a:r>
              <a:rPr lang="ru-RU" sz="1900" b="1" dirty="0" smtClean="0"/>
              <a:t>С 1950 года работал в школе учителем немецкого языка, почетный гражданин города Тихвин, отличник народного просвещения</a:t>
            </a:r>
            <a:r>
              <a:rPr lang="ru-RU" sz="1900" b="1" dirty="0"/>
              <a:t>.</a:t>
            </a:r>
            <a:endParaRPr lang="ru-RU" sz="1900" b="1" dirty="0" smtClean="0"/>
          </a:p>
          <a:p>
            <a:pPr algn="ctr"/>
            <a:r>
              <a:rPr lang="ru-RU" sz="1900" b="1" dirty="0"/>
              <a:t>У</a:t>
            </a:r>
            <a:r>
              <a:rPr lang="ru-RU" sz="1900" b="1" dirty="0" smtClean="0"/>
              <a:t>частник Великой Отечественной войны. Награжден орденом славы</a:t>
            </a:r>
            <a:r>
              <a:rPr lang="en-US" sz="1900" b="1" dirty="0"/>
              <a:t> </a:t>
            </a:r>
            <a:r>
              <a:rPr lang="en-US" sz="1900" b="1" dirty="0" smtClean="0"/>
              <a:t>III</a:t>
            </a:r>
            <a:r>
              <a:rPr lang="ru-RU" sz="1900" b="1" dirty="0" smtClean="0"/>
              <a:t> степени, орденом Отечественной войны </a:t>
            </a:r>
            <a:r>
              <a:rPr lang="en-US" sz="1900" b="1" dirty="0" smtClean="0"/>
              <a:t> I </a:t>
            </a:r>
            <a:r>
              <a:rPr lang="ru-RU" sz="1900" b="1" dirty="0" smtClean="0"/>
              <a:t>степени, медалью Жукова,  орденом Трудового Красного Знамени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916832"/>
            <a:ext cx="3070127" cy="4093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35181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9647" y="1124744"/>
            <a:ext cx="7008737" cy="685800"/>
          </a:xfrm>
          <a:solidFill>
            <a:schemeClr val="accent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Пугачев Михаил Иванович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https://sun9-77.userapi.com/impg/GD_qMYhFfjN4Q7QzTDj2D1RAxS1g89nzFzKd6w/fDZtHWlirL8.jpg?size=810x1080&amp;quality=95&amp;sign=70bad1a7a2538e028dac0081e24e5e87&amp;type=album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988840"/>
            <a:ext cx="3033047" cy="374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sun9-25.userapi.com/impg/9X03amcpBTzxIUttVMn8hOJB3UE5JEcu4zkrHw/2mzFuqGKGjY.jpg?size=810x1080&amp;quality=95&amp;sign=833a96013d19e9bee6aa5c64252071c8&amp;type=album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1988840"/>
            <a:ext cx="2952328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5071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un9-79.userapi.com/impg/EVWUCYmD-pxMd9MIfS4lkqYrr3fsLKkG_tZabg/-fjReE6OHaI.jpg?size=810x1080&amp;quality=95&amp;sign=e0bdccc758915f1a3780939b4867530c&amp;type=album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247811" y="280581"/>
            <a:ext cx="4704938" cy="6537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346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sun9-78.userapi.com/impg/ZNxiHUBpnTVUyiP69tnmDHoKuef_8e-vTEhmIg/yiwbLGzFJLo.jpg?size=810x1080&amp;quality=95&amp;sign=f5cdd1b52960e996449b23508fa85df5&amp;type=album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378392" y="504190"/>
            <a:ext cx="4387215" cy="58496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5169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sun9-57.userapi.com/impg/9uQNs4ljeJOncqc4RAOLXO48ne4AIUhH1piv1Q/cKB9pUg3v2w.jpg?size=810x1080&amp;quality=95&amp;sign=c1b8696c8526011e9ad151bf2666a666&amp;type=album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3456384" cy="4680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sun9-66.userapi.com/impg/6w58GmTPs9uFVSc4j61hTgj7F_dZnek50q6F9g/S67cUGj1wRU.jpg?size=810x1080&amp;quality=95&amp;sign=7e6e9b02a79ad42c6f9f8c39f68ea513&amp;type=album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1137424"/>
            <a:ext cx="3456384" cy="46678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7949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24744"/>
            <a:ext cx="6912768" cy="36004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900" b="1" dirty="0" smtClean="0"/>
              <a:t>Научная и творческая жизнь школы</a:t>
            </a:r>
            <a:endParaRPr lang="ru-RU" sz="19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1530218"/>
            <a:ext cx="3299538" cy="439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530218"/>
            <a:ext cx="3168352" cy="439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830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908720"/>
            <a:ext cx="3735710" cy="4980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915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un9-west.userapi.com/sun9-13/s/v1/ig2/MG2V2pqtKE27Tpg_pA19QGNdjhDbWL5a4yU-LeU6a9kxTiDqoZRQ87dwVpeaBTfaju20PbAb6sSB46G2NGZk1GKe.jpg?size=810x1080&amp;quality=95&amp;type=album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294" y="1124744"/>
            <a:ext cx="3467216" cy="462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https://sun9-west.userapi.com/sun9-65/s/v1/ig2/kxCiTKwpE_dYgjpkjd_43MrN7TDpj0czDxRKZBF5YpWn--LNuyjDuTs7D2NmMynBrCK6yBpUzArpRo1KrUQrEuqG.jpg?size=810x1080&amp;quality=95&amp;type=albu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124744"/>
            <a:ext cx="3467216" cy="462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5344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3789" y="1124744"/>
            <a:ext cx="3442388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806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un9-52.userapi.com/impg/1xgGzXQTuyXDWK5Cwssg_9Nxql9WvrKZ5z1e9g/R9BCw5R_W5E.jpg?size=810x1080&amp;quality=95&amp;sign=c33e1a9a3f608330ba9a7ab3be424565&amp;type=album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1124744"/>
            <a:ext cx="4266356" cy="46802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51520" y="4797152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                                     ТКМ-система 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     </a:t>
            </a:r>
            <a:r>
              <a:rPr lang="ru-RU" sz="2800" b="1" dirty="0" smtClean="0"/>
              <a:t>(</a:t>
            </a:r>
            <a:r>
              <a:rPr lang="ru-RU" sz="2800" b="1" dirty="0" err="1"/>
              <a:t>тренировочно</a:t>
            </a:r>
            <a:r>
              <a:rPr lang="ru-RU" sz="2800" b="1" dirty="0"/>
              <a:t>-контролирующая машина) </a:t>
            </a:r>
          </a:p>
        </p:txBody>
      </p:sp>
    </p:spTree>
    <p:extLst>
      <p:ext uri="{BB962C8B-B14F-4D97-AF65-F5344CB8AC3E}">
        <p14:creationId xmlns:p14="http://schemas.microsoft.com/office/powerpoint/2010/main" val="4133725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Земель Ольга </a:t>
            </a:r>
            <a:r>
              <a:rPr lang="ru-RU" dirty="0" err="1" smtClean="0"/>
              <a:t>Ансовна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420888"/>
            <a:ext cx="4320480" cy="304800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/>
              <a:t>Учитель географии,                                    работала с 1951 года </a:t>
            </a:r>
            <a:r>
              <a:rPr lang="ru-RU" b="1" dirty="0"/>
              <a:t> </a:t>
            </a:r>
            <a:r>
              <a:rPr lang="ru-RU" b="1" dirty="0" smtClean="0"/>
              <a:t>                                               и до ухода на пенсию</a:t>
            </a:r>
            <a:r>
              <a:rPr lang="ru-RU" b="1" dirty="0"/>
              <a:t>;</a:t>
            </a:r>
            <a:endParaRPr lang="ru-RU" b="1" dirty="0" smtClean="0"/>
          </a:p>
          <a:p>
            <a:pPr algn="ctr"/>
            <a:r>
              <a:rPr lang="ru-RU" b="1" dirty="0" smtClean="0"/>
              <a:t> организатор краеведческой работы в школе, проводила большую работу по сбору материала для школьного музея, пользовалась любовью детей и уважением коллег.</a:t>
            </a:r>
            <a:endParaRPr lang="ru-RU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6086" y="2132856"/>
            <a:ext cx="2826314" cy="37684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94243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96752"/>
            <a:ext cx="7128792" cy="64807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000" dirty="0" err="1" smtClean="0"/>
              <a:t>Крупейчеко</a:t>
            </a:r>
            <a:r>
              <a:rPr lang="ru-RU" sz="3000" dirty="0" smtClean="0"/>
              <a:t> </a:t>
            </a:r>
            <a:r>
              <a:rPr lang="ru-RU" sz="3000" dirty="0" err="1" smtClean="0"/>
              <a:t>иван</a:t>
            </a:r>
            <a:r>
              <a:rPr lang="ru-RU" sz="3000" dirty="0" smtClean="0"/>
              <a:t> </a:t>
            </a:r>
            <a:r>
              <a:rPr lang="ru-RU" sz="3000" dirty="0" err="1" smtClean="0"/>
              <a:t>павлович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132856"/>
            <a:ext cx="4680520" cy="3611151"/>
          </a:xfrm>
        </p:spPr>
        <p:txBody>
          <a:bodyPr>
            <a:noAutofit/>
          </a:bodyPr>
          <a:lstStyle/>
          <a:p>
            <a:pPr algn="ctr"/>
            <a:r>
              <a:rPr lang="ru-RU" sz="1450" b="1" dirty="0" smtClean="0"/>
              <a:t>Учитель истории, работал с 1947 года </a:t>
            </a:r>
          </a:p>
          <a:p>
            <a:pPr indent="0" algn="ctr">
              <a:buNone/>
            </a:pPr>
            <a:r>
              <a:rPr lang="ru-RU" sz="1450" b="1" dirty="0" smtClean="0"/>
              <a:t>и до ухода на пенсию</a:t>
            </a:r>
            <a:r>
              <a:rPr lang="ru-RU" sz="1450" b="1" dirty="0"/>
              <a:t>;</a:t>
            </a:r>
            <a:endParaRPr lang="ru-RU" sz="1450" b="1" dirty="0" smtClean="0"/>
          </a:p>
          <a:p>
            <a:pPr algn="ctr"/>
            <a:r>
              <a:rPr lang="ru-RU" sz="1450" b="1" dirty="0" smtClean="0"/>
              <a:t> </a:t>
            </a:r>
            <a:r>
              <a:rPr lang="ru-RU" sz="1450" b="1" dirty="0"/>
              <a:t>Археолог,  краевед,  Почетный гражданин города Тихвина и Тихвинского района , основатель городского </a:t>
            </a:r>
            <a:r>
              <a:rPr lang="ru-RU" sz="1450" b="1" dirty="0" smtClean="0"/>
              <a:t>краеведческого </a:t>
            </a:r>
            <a:r>
              <a:rPr lang="ru-RU" sz="1450" b="1" dirty="0"/>
              <a:t>музея</a:t>
            </a:r>
            <a:r>
              <a:rPr lang="ru-RU" sz="1450" b="1" dirty="0" smtClean="0"/>
              <a:t>. </a:t>
            </a:r>
          </a:p>
          <a:p>
            <a:pPr algn="ctr"/>
            <a:r>
              <a:rPr lang="ru-RU" sz="1450" b="1" dirty="0" smtClean="0"/>
              <a:t>В </a:t>
            </a:r>
            <a:r>
              <a:rPr lang="ru-RU" sz="1450" b="1" dirty="0"/>
              <a:t>1957–1959 гг. по его инициативе учащиеся школы № 1 принимали участие в археологических раскопках в Старой Ладоге</a:t>
            </a:r>
            <a:r>
              <a:rPr lang="ru-RU" sz="1450" b="1" dirty="0" smtClean="0"/>
              <a:t>.</a:t>
            </a:r>
            <a:r>
              <a:rPr lang="ru-RU" sz="1450" b="1" dirty="0"/>
              <a:t> </a:t>
            </a:r>
            <a:r>
              <a:rPr lang="ru-RU" sz="1450" b="1" dirty="0" smtClean="0"/>
              <a:t> Отчеты </a:t>
            </a:r>
            <a:r>
              <a:rPr lang="ru-RU" sz="1450" b="1" dirty="0"/>
              <a:t>об экспедициях И</a:t>
            </a:r>
            <a:r>
              <a:rPr lang="ru-RU" sz="1450" b="1" dirty="0" smtClean="0"/>
              <a:t>. П. </a:t>
            </a:r>
            <a:r>
              <a:rPr lang="ru-RU" sz="1450" b="1" dirty="0" err="1"/>
              <a:t>Крупейченко</a:t>
            </a:r>
            <a:r>
              <a:rPr lang="ru-RU" sz="1450" b="1" dirty="0"/>
              <a:t> отправлял в институт археологии </a:t>
            </a:r>
            <a:r>
              <a:rPr lang="ru-RU" sz="1450" b="1" dirty="0" smtClean="0"/>
              <a:t> АН </a:t>
            </a:r>
            <a:r>
              <a:rPr lang="ru-RU" sz="1450" b="1" dirty="0"/>
              <a:t>СССР.</a:t>
            </a:r>
          </a:p>
        </p:txBody>
      </p:sp>
      <p:pic>
        <p:nvPicPr>
          <p:cNvPr id="5" name="Picture 2" descr="https://tikhvin.org/images/pochetnye-grazhdane/%D0%9A%D1%80%D1%83%D0%BF%D0%B5%D0%B9%D1%87%D0%B5%D0%BD%D0%BA%D0%B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2132856"/>
            <a:ext cx="2702060" cy="361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082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71600" y="1052736"/>
            <a:ext cx="6984776" cy="4636067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Picture 2" descr="http://lopress.47lib.ru/img/1879814093?attr=1859017373&amp;num=1&amp;size=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113793"/>
            <a:ext cx="4030718" cy="464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sun9-67.userapi.com/impg/zuQfPW-5qrYUkk2pS-BeFlRTWut0arPT8nrErQ/s_mlZ9hWzdo.jpg?size=604x604&amp;quality=96&amp;sign=7b068658699c7aaf41d6370ed25d01b6&amp;type=albu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1340768"/>
            <a:ext cx="4104456" cy="441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3608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1340768"/>
            <a:ext cx="5976664" cy="419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7870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un9-east.userapi.com/sun9-33/s/v1/ig2/Z_ztHeSlM94-Dhq6Jc5mIdqnlmWTvVQRM_2Z8MzjEmvzFNiwzNpwY17398eTZmbjeWy9elNa05ZLjvKx9tzLSi9p.jpg?size=810x1080&amp;quality=95&amp;type=album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294746" y="431669"/>
            <a:ext cx="4482499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7" y="4941168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prstClr val="white"/>
                </a:solidFill>
              </a:rPr>
              <a:t> </a:t>
            </a:r>
            <a:r>
              <a:rPr lang="ru-RU" sz="2800" b="1" dirty="0" smtClean="0">
                <a:solidFill>
                  <a:prstClr val="white"/>
                </a:solidFill>
              </a:rPr>
              <a:t>Экскурсия в школьном музее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86918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24744"/>
            <a:ext cx="6984776" cy="115212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ru-RU" sz="2800" b="1" cap="none" spc="0" dirty="0" smtClean="0">
                <a:solidFill>
                  <a:prstClr val="white"/>
                </a:solidFill>
              </a:rPr>
              <a:t/>
            </a:r>
            <a:br>
              <a:rPr lang="ru-RU" sz="2800" b="1" cap="none" spc="0" dirty="0" smtClean="0">
                <a:solidFill>
                  <a:prstClr val="white"/>
                </a:solidFill>
              </a:rPr>
            </a:b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124744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Учебные </a:t>
            </a:r>
            <a:r>
              <a:rPr lang="ru-RU" sz="2400" b="1" dirty="0">
                <a:solidFill>
                  <a:prstClr val="white"/>
                </a:solidFill>
              </a:rPr>
              <a:t>пособия и </a:t>
            </a:r>
            <a:r>
              <a:rPr lang="ru-RU" sz="2400" b="1" dirty="0" smtClean="0">
                <a:solidFill>
                  <a:prstClr val="white"/>
                </a:solidFill>
              </a:rPr>
              <a:t>экспонаты, </a:t>
            </a:r>
            <a:r>
              <a:rPr lang="ru-RU" sz="2400" b="1" dirty="0">
                <a:solidFill>
                  <a:prstClr val="white"/>
                </a:solidFill>
              </a:rPr>
              <a:t/>
            </a:r>
            <a:br>
              <a:rPr lang="ru-RU" sz="2400" b="1" dirty="0">
                <a:solidFill>
                  <a:prstClr val="white"/>
                </a:solidFill>
              </a:rPr>
            </a:br>
            <a:r>
              <a:rPr lang="ru-RU" sz="2400" b="1" dirty="0">
                <a:solidFill>
                  <a:prstClr val="white"/>
                </a:solidFill>
              </a:rPr>
              <a:t>сохранившиеся с </a:t>
            </a:r>
            <a:r>
              <a:rPr lang="ru-RU" sz="2400" b="1" dirty="0" smtClean="0">
                <a:solidFill>
                  <a:prstClr val="white"/>
                </a:solidFill>
              </a:rPr>
              <a:t>позапрошлого и прошлого веков.</a:t>
            </a:r>
            <a:endParaRPr lang="ru-RU" sz="24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2325073"/>
            <a:ext cx="2592288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 descr="https://sun9-north.userapi.com/sun9-86/s/v1/ig2/X4Y0HsLtRIJHJrhSfY70rHF7xAidPDsLUmPf2LbAidfU5j7Tory8Wzil7ssZ7sY2ygGTmvFZceD3TiHPtSeL2Mc-.jpg?size=810x1080&amp;quality=95&amp;type=albu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325072"/>
            <a:ext cx="2628000" cy="350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97028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80728"/>
            <a:ext cx="6768752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ru-RU" sz="2800" b="1" cap="none" spc="0" dirty="0" smtClean="0">
                <a:solidFill>
                  <a:prstClr val="white"/>
                </a:solidFill>
              </a:rPr>
              <a:t/>
            </a:r>
            <a:br>
              <a:rPr lang="ru-RU" sz="2800" b="1" cap="none" spc="0" dirty="0" smtClean="0">
                <a:solidFill>
                  <a:prstClr val="white"/>
                </a:solidFill>
              </a:rPr>
            </a:br>
            <a:endParaRPr lang="ru-RU" sz="2800" dirty="0"/>
          </a:p>
        </p:txBody>
      </p:sp>
      <p:pic>
        <p:nvPicPr>
          <p:cNvPr id="10244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11" t="7946" r="4634" b="5892"/>
          <a:stretch/>
        </p:blipFill>
        <p:spPr bwMode="auto">
          <a:xfrm>
            <a:off x="3060476" y="1772550"/>
            <a:ext cx="2807668" cy="41927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1124744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Учебные </a:t>
            </a:r>
            <a:r>
              <a:rPr lang="ru-RU" sz="2400" b="1" dirty="0">
                <a:solidFill>
                  <a:prstClr val="white"/>
                </a:solidFill>
              </a:rPr>
              <a:t>пособия и материалы, </a:t>
            </a:r>
            <a:br>
              <a:rPr lang="ru-RU" sz="2400" b="1" dirty="0">
                <a:solidFill>
                  <a:prstClr val="white"/>
                </a:solidFill>
              </a:rPr>
            </a:br>
            <a:r>
              <a:rPr lang="ru-RU" sz="2400" b="1" dirty="0">
                <a:solidFill>
                  <a:prstClr val="white"/>
                </a:solidFill>
              </a:rPr>
              <a:t>сохранившиеся с </a:t>
            </a:r>
            <a:r>
              <a:rPr lang="ru-RU" sz="2400" b="1" dirty="0" smtClean="0">
                <a:solidFill>
                  <a:prstClr val="white"/>
                </a:solidFill>
              </a:rPr>
              <a:t>позапрошлого и прошлого веков.</a:t>
            </a:r>
            <a:endParaRPr lang="ru-RU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761" y="2492896"/>
            <a:ext cx="2334910" cy="3113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https://sun9-west.userapi.com/sun9-4/s/v1/ig2/8sZYwrBINeKEWxp8CdDoWJS90t1-Q4JLWeuKuAsG1MrXQTFPU07MUbwN0IytKD3EMSJfwQBGPQma3DTi35XXKOBw.jpg?size=1280x960&amp;quality=95&amp;type=album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5557673" y="2929196"/>
            <a:ext cx="3059832" cy="229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0916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1776" y="908720"/>
            <a:ext cx="1728192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5096975" y="2659293"/>
            <a:ext cx="2717795" cy="362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 descr="https://sun9-north.userapi.com/sun9-80/s/v1/ig2/7M9y0KKb97rnom-Kn4rxKGNZHJHHeh2pp3ft_XhmoG80tgqS30conEPOZPY8YG4-biw0ikIvbmpSh-ZWOfx99YWT.jpg?size=810x1080&amp;quality=95&amp;type=album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3326839" cy="4435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449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980728"/>
            <a:ext cx="6400800" cy="100047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Плакаты по биологии, довоенного времени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63697" y="2000545"/>
            <a:ext cx="2952582" cy="3936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2084851"/>
            <a:ext cx="2714222" cy="3618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124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295400"/>
            <a:ext cx="6656784" cy="685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Муляжи 1936 и 1940годов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80" t="10090" b="14106"/>
          <a:stretch/>
        </p:blipFill>
        <p:spPr bwMode="auto">
          <a:xfrm rot="16200000">
            <a:off x="848257" y="2236215"/>
            <a:ext cx="3052797" cy="33678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00" r="21667" b="5625"/>
          <a:stretch/>
        </p:blipFill>
        <p:spPr bwMode="auto">
          <a:xfrm>
            <a:off x="6718220" y="2413139"/>
            <a:ext cx="1737035" cy="3451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5230" y="2276872"/>
            <a:ext cx="2682990" cy="35773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596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980728"/>
            <a:ext cx="7128792" cy="100047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Настоящий скелет черепахи, 1948 год</a:t>
            </a:r>
            <a:endParaRPr lang="ru-R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2235915"/>
            <a:ext cx="2466274" cy="32883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5585" y="2367930"/>
            <a:ext cx="2268251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69" t="9192" r="30156" b="26382"/>
          <a:stretch/>
        </p:blipFill>
        <p:spPr bwMode="auto">
          <a:xfrm>
            <a:off x="4499992" y="2460873"/>
            <a:ext cx="1885950" cy="2838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31" t="13718" r="23927" b="13695"/>
          <a:stretch/>
        </p:blipFill>
        <p:spPr bwMode="auto">
          <a:xfrm>
            <a:off x="6385942" y="2460873"/>
            <a:ext cx="2061556" cy="3149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011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052736"/>
            <a:ext cx="6912768" cy="92846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000" dirty="0" err="1" smtClean="0"/>
              <a:t>Препарировальная</a:t>
            </a:r>
            <a:r>
              <a:rPr lang="ru-RU" sz="2000" dirty="0" smtClean="0"/>
              <a:t> лупа и </a:t>
            </a:r>
            <a:br>
              <a:rPr lang="ru-RU" sz="2000" dirty="0" smtClean="0"/>
            </a:br>
            <a:r>
              <a:rPr lang="ru-RU" sz="2000" dirty="0" smtClean="0"/>
              <a:t>пишущая машинка, 50-х годов</a:t>
            </a:r>
            <a:endParaRPr lang="ru-RU" sz="20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2664296" cy="35523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331973" y="1796816"/>
            <a:ext cx="3312369" cy="44164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07517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Образцы 1950-х</a:t>
            </a:r>
            <a:endParaRPr lang="ru-RU" dirty="0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5676" y="2538159"/>
            <a:ext cx="2274005" cy="3036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1800587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939" y="2636912"/>
            <a:ext cx="1856797" cy="2977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8021" y="2800116"/>
            <a:ext cx="1635918" cy="2620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4017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908720"/>
            <a:ext cx="7128792" cy="107248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Скелет кошки и микроскоп: 1960-х годов</a:t>
            </a:r>
            <a:endParaRPr lang="ru-RU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1942534"/>
            <a:ext cx="2764105" cy="36854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2171624"/>
            <a:ext cx="2592288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408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7056784" cy="100047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Из архивных витрин кабинета истории…</a:t>
            </a:r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85" t="15807" r="2285" b="15370"/>
          <a:stretch/>
        </p:blipFill>
        <p:spPr bwMode="auto">
          <a:xfrm rot="16200000">
            <a:off x="628554" y="2143822"/>
            <a:ext cx="3689903" cy="34725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743"/>
          <a:stretch/>
        </p:blipFill>
        <p:spPr bwMode="auto">
          <a:xfrm rot="16200000">
            <a:off x="4390464" y="1856641"/>
            <a:ext cx="3689902" cy="40469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306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124744"/>
            <a:ext cx="633670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4310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268760"/>
            <a:ext cx="7128792" cy="6858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Благодарим за внимание!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2420888"/>
            <a:ext cx="4409403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9699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1015</TotalTime>
  <Words>418</Words>
  <Application>Microsoft Office PowerPoint</Application>
  <PresentationFormat>Экран (4:3)</PresentationFormat>
  <Paragraphs>58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Кутюр</vt:lpstr>
      <vt:lpstr>Муниципальное  общеобразовательное учреждение "Средняя общеобразовательная школа № 1 им. Героя Советского Союза  Н.П. Фёдорова"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Кострова Мария Александровна</vt:lpstr>
      <vt:lpstr>Презентация PowerPoint</vt:lpstr>
      <vt:lpstr>Презентация PowerPoint</vt:lpstr>
      <vt:lpstr>Презентация PowerPoint</vt:lpstr>
      <vt:lpstr>Пугачев Иван Павлович</vt:lpstr>
      <vt:lpstr>Пугачева Мария Алексеевна</vt:lpstr>
      <vt:lpstr>Пугачев Михаил Иванович</vt:lpstr>
      <vt:lpstr>Пугачев Михаил Иванович</vt:lpstr>
      <vt:lpstr>Презентация PowerPoint</vt:lpstr>
      <vt:lpstr>Презентация PowerPoint</vt:lpstr>
      <vt:lpstr>Презентация PowerPoint</vt:lpstr>
      <vt:lpstr>Научная и творческая жизнь школы</vt:lpstr>
      <vt:lpstr>Презентация PowerPoint</vt:lpstr>
      <vt:lpstr>Презентация PowerPoint</vt:lpstr>
      <vt:lpstr>Презентация PowerPoint</vt:lpstr>
      <vt:lpstr>Презентация PowerPoint</vt:lpstr>
      <vt:lpstr>Земель Ольга Ансовна</vt:lpstr>
      <vt:lpstr>Крупейчеко иван павлович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Плакаты по биологии, довоенного времени</vt:lpstr>
      <vt:lpstr>Муляжи 1936 и 1940годов</vt:lpstr>
      <vt:lpstr>Настоящий скелет черепахи, 1948 год</vt:lpstr>
      <vt:lpstr>Препарировальная лупа и  пишущая машинка, 50-х годов</vt:lpstr>
      <vt:lpstr>Образцы 1950-х</vt:lpstr>
      <vt:lpstr>Скелет кошки и микроскоп: 1960-х годов</vt:lpstr>
      <vt:lpstr>Из архивных витрин кабинета истории…</vt:lpstr>
      <vt:lpstr>Презентация PowerPoint</vt:lpstr>
      <vt:lpstr>Благодарим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«История родной школы» </dc:title>
  <dc:creator>User</dc:creator>
  <cp:lastModifiedBy>Zavuch_UVR</cp:lastModifiedBy>
  <cp:revision>115</cp:revision>
  <dcterms:created xsi:type="dcterms:W3CDTF">2021-11-26T20:02:57Z</dcterms:created>
  <dcterms:modified xsi:type="dcterms:W3CDTF">2023-01-13T08:53:09Z</dcterms:modified>
</cp:coreProperties>
</file>